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notesMasterIdLst>
    <p:notesMasterId r:id="rId20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75" r:id="rId12"/>
    <p:sldId id="268" r:id="rId13"/>
    <p:sldId id="271" r:id="rId14"/>
    <p:sldId id="270" r:id="rId15"/>
    <p:sldId id="269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00EBC-BE05-284F-A27F-34C533164DAC}" type="datetimeFigureOut">
              <a:rPr lang="es-ES" smtClean="0"/>
              <a:t>10/11/2020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3FD10-BF2E-6946-99E9-E39805748CB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4224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3FD10-BF2E-6946-99E9-E39805748CBB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79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subtítulo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/>
              <a:t>Clic para editar título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  <a:p>
            <a:pPr lvl="1"/>
            <a:r>
              <a:rPr lang="en-US" dirty="0"/>
              <a:t>Segundo </a:t>
            </a:r>
            <a:r>
              <a:rPr lang="en-US" dirty="0" err="1"/>
              <a:t>nivel</a:t>
            </a:r>
            <a:endParaRPr lang="en-US" dirty="0"/>
          </a:p>
          <a:p>
            <a:pPr lvl="2"/>
            <a:r>
              <a:rPr lang="en-US" dirty="0" err="1"/>
              <a:t>Tercer</a:t>
            </a:r>
            <a:r>
              <a:rPr lang="en-US" dirty="0"/>
              <a:t> </a:t>
            </a:r>
            <a:r>
              <a:rPr lang="en-US" dirty="0" err="1"/>
              <a:t>nivel</a:t>
            </a:r>
            <a:endParaRPr lang="en-US" dirty="0"/>
          </a:p>
          <a:p>
            <a:pPr lvl="3"/>
            <a:r>
              <a:rPr lang="en-US" dirty="0"/>
              <a:t>Cuarto </a:t>
            </a:r>
            <a:r>
              <a:rPr lang="en-US" dirty="0" err="1"/>
              <a:t>nivel</a:t>
            </a:r>
            <a:endParaRPr lang="en-US" dirty="0"/>
          </a:p>
          <a:p>
            <a:pPr lvl="4"/>
            <a:r>
              <a:rPr lang="en-US" dirty="0" err="1"/>
              <a:t>Quinto</a:t>
            </a:r>
            <a:r>
              <a:rPr lang="en-US" dirty="0"/>
              <a:t> </a:t>
            </a:r>
            <a:r>
              <a:rPr lang="en-US" dirty="0" err="1"/>
              <a:t>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329304D1-92C0-4ED7-8251-4EAEEBCA6DA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Haga clic para modificar el estilo de subtítulo del patrón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Arrastre</a:t>
            </a:r>
            <a:r>
              <a:rPr lang="en-US" dirty="0"/>
              <a:t> la </a:t>
            </a:r>
            <a:r>
              <a:rPr lang="en-US" dirty="0" err="1"/>
              <a:t>imagen</a:t>
            </a:r>
            <a:r>
              <a:rPr lang="en-US" dirty="0"/>
              <a:t> al </a:t>
            </a:r>
            <a:r>
              <a:rPr lang="en-US" dirty="0" err="1"/>
              <a:t>marcador</a:t>
            </a:r>
            <a:r>
              <a:rPr lang="en-US" dirty="0"/>
              <a:t> de </a:t>
            </a:r>
            <a:r>
              <a:rPr lang="en-US" dirty="0" err="1"/>
              <a:t>posición</a:t>
            </a:r>
            <a:r>
              <a:rPr lang="en-US" dirty="0"/>
              <a:t> o </a:t>
            </a:r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en el </a:t>
            </a:r>
            <a:r>
              <a:rPr lang="en-US" dirty="0" err="1"/>
              <a:t>icono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agregar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29304D1-92C0-4ED7-8251-4EAEEBCA6DA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  <a:p>
            <a:pPr lvl="1"/>
            <a:r>
              <a:rPr lang="en-US" dirty="0"/>
              <a:t>Segundo </a:t>
            </a:r>
            <a:r>
              <a:rPr lang="en-US" dirty="0" err="1"/>
              <a:t>nivel</a:t>
            </a:r>
            <a:endParaRPr lang="en-US" dirty="0"/>
          </a:p>
          <a:p>
            <a:pPr lvl="2"/>
            <a:r>
              <a:rPr lang="en-US" dirty="0" err="1"/>
              <a:t>Tercer</a:t>
            </a:r>
            <a:r>
              <a:rPr lang="en-US" dirty="0"/>
              <a:t> </a:t>
            </a:r>
            <a:r>
              <a:rPr lang="en-US" dirty="0" err="1"/>
              <a:t>nivel</a:t>
            </a:r>
            <a:endParaRPr lang="en-US" dirty="0"/>
          </a:p>
          <a:p>
            <a:pPr lvl="3"/>
            <a:r>
              <a:rPr lang="en-US" dirty="0"/>
              <a:t>Cuarto </a:t>
            </a:r>
            <a:r>
              <a:rPr lang="en-US" dirty="0" err="1"/>
              <a:t>nivel</a:t>
            </a:r>
            <a:endParaRPr lang="en-US" dirty="0"/>
          </a:p>
          <a:p>
            <a:pPr lvl="4"/>
            <a:r>
              <a:rPr lang="en-US" dirty="0" err="1"/>
              <a:t>Quinto</a:t>
            </a:r>
            <a:r>
              <a:rPr lang="en-US" dirty="0"/>
              <a:t> </a:t>
            </a:r>
            <a:r>
              <a:rPr lang="en-US" dirty="0" err="1"/>
              <a:t>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29304D1-92C0-4ED7-8251-4EAEEBCA6DA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Calibri"/>
          <a:ea typeface="+mj-ea"/>
          <a:cs typeface="Calibri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Calibri"/>
          <a:ea typeface="+mn-ea"/>
          <a:cs typeface="Calibri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Calibri"/>
          <a:ea typeface="+mn-ea"/>
          <a:cs typeface="Calibri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Calibri"/>
          <a:ea typeface="+mn-ea"/>
          <a:cs typeface="Calibri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Calibri"/>
          <a:ea typeface="+mn-ea"/>
          <a:cs typeface="Calibri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Calibri"/>
          <a:ea typeface="+mn-ea"/>
          <a:cs typeface="Calibri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0443"/>
            <a:ext cx="9144000" cy="145075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8000"/>
                </a:solidFill>
              </a:rPr>
              <a:t>Lower6 APP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3228975"/>
            <a:ext cx="9144000" cy="1752600"/>
          </a:xfrm>
        </p:spPr>
        <p:txBody>
          <a:bodyPr/>
          <a:lstStyle/>
          <a:p>
            <a:pPr algn="ctr"/>
            <a:r>
              <a:rPr lang="en-US" dirty="0"/>
              <a:t>HOW DOES IT WORK?</a:t>
            </a:r>
          </a:p>
        </p:txBody>
      </p:sp>
      <p:pic>
        <p:nvPicPr>
          <p:cNvPr id="4" name="Imagen 3" descr="1200x630w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6" b="4841"/>
          <a:stretch/>
        </p:blipFill>
        <p:spPr>
          <a:xfrm>
            <a:off x="0" y="1752600"/>
            <a:ext cx="9144000" cy="422371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895600" y="54864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008000"/>
                </a:solidFill>
                <a:latin typeface="Calibri"/>
                <a:cs typeface="Calibri"/>
              </a:rPr>
              <a:t>¿COMO FUNCIONA?</a:t>
            </a:r>
            <a:endParaRPr lang="es-ES" sz="2800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983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01843"/>
            <a:ext cx="7543800" cy="1450757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rgbClr val="008000"/>
                </a:solidFill>
              </a:rPr>
              <a:t>Puede ir a cualquier motor de búsqueda de Internet y escribir lo siguiente;</a:t>
            </a:r>
            <a:endParaRPr lang="es-ES_tradnl" sz="32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3429000"/>
            <a:ext cx="30480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dirty="0">
                <a:solidFill>
                  <a:srgbClr val="008000"/>
                </a:solidFill>
              </a:rPr>
              <a:t>Busque: "¿Dónde puedo encontrar pasta de arroz sin gluten de FREEDOM FOODS?"</a:t>
            </a:r>
            <a:endParaRPr lang="es-ES_tradnl" sz="1800" b="1" dirty="0">
              <a:solidFill>
                <a:srgbClr val="008000"/>
              </a:solidFill>
            </a:endParaRPr>
          </a:p>
        </p:txBody>
      </p:sp>
      <p:pic>
        <p:nvPicPr>
          <p:cNvPr id="4" name="Imagen 3" descr="Google_web_search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5" t="16715" r="21228" b="20495"/>
          <a:stretch/>
        </p:blipFill>
        <p:spPr>
          <a:xfrm>
            <a:off x="3505201" y="2438401"/>
            <a:ext cx="5029691" cy="3047999"/>
          </a:xfrm>
          <a:prstGeom prst="rect">
            <a:avLst/>
          </a:prstGeom>
          <a:ln w="38100" cmpd="sng">
            <a:solidFill>
              <a:srgbClr val="008000"/>
            </a:solidFill>
          </a:ln>
        </p:spPr>
      </p:pic>
      <p:sp>
        <p:nvSpPr>
          <p:cNvPr id="5" name="CuadroTexto 4"/>
          <p:cNvSpPr txBox="1"/>
          <p:nvPr/>
        </p:nvSpPr>
        <p:spPr>
          <a:xfrm>
            <a:off x="4267200" y="3810000"/>
            <a:ext cx="3886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/>
              <a:t>¿Dónde puedo encontrar pasta de arroz sin gluten de FREEDOM FOODS</a:t>
            </a:r>
            <a:r>
              <a:rPr lang="mr-IN" sz="800" dirty="0"/>
              <a:t>…</a:t>
            </a:r>
            <a:r>
              <a:rPr lang="es-ES" sz="800" dirty="0"/>
              <a:t> 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04800" y="3429000"/>
            <a:ext cx="2971800" cy="990600"/>
          </a:xfrm>
          <a:prstGeom prst="rect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derecha 6"/>
          <p:cNvSpPr/>
          <p:nvPr/>
        </p:nvSpPr>
        <p:spPr>
          <a:xfrm>
            <a:off x="3276600" y="3810001"/>
            <a:ext cx="762000" cy="30480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401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186209" y="3441700"/>
            <a:ext cx="2166591" cy="2031325"/>
          </a:xfrm>
          <a:prstGeom prst="rect">
            <a:avLst/>
          </a:prstGeom>
          <a:effectLst>
            <a:glow rad="228600">
              <a:srgbClr val="008000">
                <a:alpha val="53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008000"/>
                </a:solidFill>
              </a:rPr>
              <a:t>Puedo comprar esta comida en mi </a:t>
            </a:r>
            <a:r>
              <a:rPr lang="es-ES_tradnl" b="1" dirty="0" err="1">
                <a:solidFill>
                  <a:srgbClr val="008000"/>
                </a:solidFill>
              </a:rPr>
              <a:t>Walmart</a:t>
            </a:r>
            <a:r>
              <a:rPr lang="es-ES_tradnl" b="1" dirty="0">
                <a:solidFill>
                  <a:srgbClr val="008000"/>
                </a:solidFill>
              </a:rPr>
              <a:t> local o a través del sitio web de la empresa, </a:t>
            </a:r>
            <a:r>
              <a:rPr lang="es-ES_tradnl" b="1" dirty="0" err="1">
                <a:solidFill>
                  <a:srgbClr val="008000"/>
                </a:solidFill>
              </a:rPr>
              <a:t>Freedom</a:t>
            </a:r>
            <a:r>
              <a:rPr lang="es-ES_tradnl" b="1" dirty="0">
                <a:solidFill>
                  <a:srgbClr val="008000"/>
                </a:solidFill>
              </a:rPr>
              <a:t> </a:t>
            </a:r>
            <a:r>
              <a:rPr lang="es-ES_tradnl" b="1" dirty="0" err="1">
                <a:solidFill>
                  <a:srgbClr val="008000"/>
                </a:solidFill>
              </a:rPr>
              <a:t>Foods</a:t>
            </a:r>
            <a:r>
              <a:rPr lang="es-ES_tradnl" b="1" dirty="0">
                <a:solidFill>
                  <a:srgbClr val="008000"/>
                </a:solidFill>
              </a:rPr>
              <a:t> (Libre alimento)</a:t>
            </a:r>
            <a:endParaRPr lang="es-ES" b="1" dirty="0">
              <a:solidFill>
                <a:srgbClr val="00800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850FD7C-A33F-4D92-BCC1-0A64E1E4F7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9" b="11687"/>
          <a:stretch/>
        </p:blipFill>
        <p:spPr bwMode="auto">
          <a:xfrm>
            <a:off x="1066800" y="1295400"/>
            <a:ext cx="6934200" cy="4953000"/>
          </a:xfrm>
          <a:prstGeom prst="rect">
            <a:avLst/>
          </a:prstGeom>
          <a:ln w="571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3A659CF-4D70-4434-8382-BA9295545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752600"/>
            <a:ext cx="1523999" cy="175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32175E-16A8-4720-97C5-0DFAF40BD698}"/>
              </a:ext>
            </a:extLst>
          </p:cNvPr>
          <p:cNvSpPr txBox="1"/>
          <p:nvPr/>
        </p:nvSpPr>
        <p:spPr>
          <a:xfrm>
            <a:off x="1112668" y="1815862"/>
            <a:ext cx="156210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i="0" u="none" strike="noStrike" dirty="0">
                <a:solidFill>
                  <a:srgbClr val="008000"/>
                </a:solidFill>
                <a:effectLst/>
                <a:latin typeface="Calibri" panose="020F0502020204030204" pitchFamily="34" charset="0"/>
              </a:rPr>
              <a:t>Puedo comprar esta comida en mi Walmart local o a través del sitio web de la empresa, </a:t>
            </a:r>
            <a:r>
              <a:rPr lang="es-ES" sz="1400" b="1" i="0" u="none" strike="noStrike" dirty="0" err="1">
                <a:solidFill>
                  <a:srgbClr val="008000"/>
                </a:solidFill>
                <a:effectLst/>
                <a:latin typeface="Calibri" panose="020F0502020204030204" pitchFamily="34" charset="0"/>
              </a:rPr>
              <a:t>Freedom</a:t>
            </a:r>
            <a:r>
              <a:rPr lang="es-ES" sz="1400" b="1" i="0" u="none" strike="noStrike" dirty="0">
                <a:solidFill>
                  <a:srgbClr val="008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ES" sz="1400" b="1" i="0" u="none" strike="noStrike" dirty="0" err="1">
                <a:solidFill>
                  <a:srgbClr val="008000"/>
                </a:solidFill>
                <a:effectLst/>
                <a:latin typeface="Calibri" panose="020F0502020204030204" pitchFamily="34" charset="0"/>
              </a:rPr>
              <a:t>Foods</a:t>
            </a:r>
            <a:r>
              <a:rPr lang="es-ES" sz="1400" b="1" dirty="0">
                <a:solidFill>
                  <a:srgbClr val="008000"/>
                </a:solidFill>
                <a:latin typeface="Calibri" panose="020F0502020204030204" pitchFamily="34" charset="0"/>
              </a:rPr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12066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855663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>
                <a:solidFill>
                  <a:srgbClr val="008000"/>
                </a:solidFill>
              </a:rPr>
              <a:t>Digamos que queremos buscar alimentos fabricados por KELLOGG.</a:t>
            </a:r>
            <a:r>
              <a:rPr lang="es-ES_tradnl" sz="2400" b="1" dirty="0">
                <a:solidFill>
                  <a:srgbClr val="008000"/>
                </a:solidFill>
              </a:rPr>
              <a:t> </a:t>
            </a:r>
            <a:endParaRPr lang="en-US" sz="2400" b="1" dirty="0">
              <a:solidFill>
                <a:srgbClr val="008000"/>
              </a:solidFill>
            </a:endParaRPr>
          </a:p>
        </p:txBody>
      </p:sp>
      <p:pic>
        <p:nvPicPr>
          <p:cNvPr id="3" name="Imagen 2" descr="WhatsApp Image 2019-07-20 at 6.09.59 PM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6" b="29152"/>
          <a:stretch/>
        </p:blipFill>
        <p:spPr>
          <a:xfrm>
            <a:off x="4572000" y="1447800"/>
            <a:ext cx="3857625" cy="4533849"/>
          </a:xfrm>
          <a:prstGeom prst="rect">
            <a:avLst/>
          </a:prstGeom>
          <a:ln w="38100" cmpd="sng">
            <a:solidFill>
              <a:srgbClr val="008000"/>
            </a:solidFill>
          </a:ln>
        </p:spPr>
      </p:pic>
      <p:sp>
        <p:nvSpPr>
          <p:cNvPr id="4" name="CuadroTexto 3"/>
          <p:cNvSpPr txBox="1"/>
          <p:nvPr/>
        </p:nvSpPr>
        <p:spPr>
          <a:xfrm>
            <a:off x="1066800" y="3124200"/>
            <a:ext cx="2549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Sólo tiene que escribir </a:t>
            </a:r>
          </a:p>
          <a:p>
            <a:pPr algn="ctr"/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el nombre del fabricante</a:t>
            </a:r>
            <a:endParaRPr lang="es-ES_tradnl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90600" y="3124200"/>
            <a:ext cx="2667000" cy="762000"/>
          </a:xfrm>
          <a:prstGeom prst="rect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 derecha 5"/>
          <p:cNvSpPr/>
          <p:nvPr/>
        </p:nvSpPr>
        <p:spPr>
          <a:xfrm>
            <a:off x="3657600" y="3352800"/>
            <a:ext cx="1219200" cy="38100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1517230" y="4800600"/>
            <a:ext cx="2214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Haga clic en el botón </a:t>
            </a:r>
          </a:p>
          <a:p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de búsqueda</a:t>
            </a:r>
            <a:endParaRPr lang="es-ES_tradnl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295400" y="4800600"/>
            <a:ext cx="2667000" cy="685800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derecha 9"/>
          <p:cNvSpPr/>
          <p:nvPr/>
        </p:nvSpPr>
        <p:spPr>
          <a:xfrm>
            <a:off x="3962400" y="4953000"/>
            <a:ext cx="914400" cy="30480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270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9144000" cy="855662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rgbClr val="008000"/>
                </a:solidFill>
              </a:rPr>
              <a:t>El sabor, índice glucémico de los alimentos producidos por KELLOGG.</a:t>
            </a:r>
            <a:endParaRPr lang="es-ES_tradnl" sz="2800" dirty="0">
              <a:solidFill>
                <a:srgbClr val="008000"/>
              </a:solidFill>
            </a:endParaRPr>
          </a:p>
        </p:txBody>
      </p:sp>
      <p:pic>
        <p:nvPicPr>
          <p:cNvPr id="3" name="Imagen 2" descr="WhatsApp Image 2019-07-20 at 6.29.16 PM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" t="4738" r="-383" b="27938"/>
          <a:stretch/>
        </p:blipFill>
        <p:spPr>
          <a:xfrm>
            <a:off x="4572000" y="1295400"/>
            <a:ext cx="3857625" cy="4617125"/>
          </a:xfrm>
          <a:prstGeom prst="rect">
            <a:avLst/>
          </a:prstGeom>
          <a:ln w="38100" cmpd="sng">
            <a:solidFill>
              <a:srgbClr val="008000"/>
            </a:solidFill>
          </a:ln>
        </p:spPr>
      </p:pic>
      <p:sp>
        <p:nvSpPr>
          <p:cNvPr id="5" name="CuadroTexto 4"/>
          <p:cNvSpPr txBox="1"/>
          <p:nvPr/>
        </p:nvSpPr>
        <p:spPr>
          <a:xfrm>
            <a:off x="495811" y="3429000"/>
            <a:ext cx="3506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El sabor, índice glucémico de los</a:t>
            </a:r>
          </a:p>
          <a:p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alimentos producidos por Kellogg.</a:t>
            </a:r>
            <a:endParaRPr lang="es-ES_tradnl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33400" y="3352800"/>
            <a:ext cx="3429000" cy="838200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derecha 6"/>
          <p:cNvSpPr/>
          <p:nvPr/>
        </p:nvSpPr>
        <p:spPr>
          <a:xfrm>
            <a:off x="3962400" y="3581400"/>
            <a:ext cx="1143000" cy="22860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173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3098"/>
            <a:ext cx="9144000" cy="702302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solidFill>
                  <a:srgbClr val="008000"/>
                </a:solidFill>
              </a:rPr>
              <a:t>¿Cómo puede ampliar sus opciones de alimentos de sabor saludable?</a:t>
            </a:r>
            <a:endParaRPr lang="es-ES_tradnl" sz="32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691719" cy="44195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800" dirty="0">
                <a:solidFill>
                  <a:srgbClr val="008000"/>
                </a:solidFill>
              </a:rPr>
              <a:t>Digamos que no disfruté el sabor de ninguna de las comidas de 1 llama, pasta de muy bajo índice glucémico sugerida por la aplicación, aunque probé diferentes sabores en ese rango de índice glucémico. Tiene la opción de ingresar un alimento y hacer clic en 2 llamas o 3 llamas para encontrar otras opciones. Recuerde que el objetivo no es forzarlo a comer ciertos alimentos, sino darle la LIBERTAD de encontrar alimentos saludables de buen sabor que USTED DISFRUTE DE COMER.</a:t>
            </a:r>
            <a:endParaRPr lang="es-ES_tradnl" sz="2800" dirty="0">
              <a:solidFill>
                <a:srgbClr val="008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85800" y="1676400"/>
            <a:ext cx="7924800" cy="441960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105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43DB1E-598C-46EF-9F27-D4EBDCDDB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3000" cy="68557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C7D89A-A630-40CB-B20D-D0FA89C710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0"/>
            <a:ext cx="472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89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8713CD-103B-4257-B819-C12C1A1310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9144000" cy="703262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>
                <a:solidFill>
                  <a:srgbClr val="008000"/>
                </a:solidFill>
              </a:rPr>
              <a:t>Con la aplicación de teléfono </a:t>
            </a:r>
            <a:r>
              <a:rPr lang="es-ES" sz="2400" b="1" dirty="0" err="1">
                <a:solidFill>
                  <a:srgbClr val="008000"/>
                </a:solidFill>
              </a:rPr>
              <a:t>Lower</a:t>
            </a:r>
            <a:r>
              <a:rPr lang="es-ES" sz="2400" b="1" dirty="0">
                <a:solidFill>
                  <a:srgbClr val="008000"/>
                </a:solidFill>
              </a:rPr>
              <a:t> 6, su FARMACIA ADICIONAL y </a:t>
            </a:r>
            <a:br>
              <a:rPr lang="es-ES" sz="2400" b="1" dirty="0">
                <a:solidFill>
                  <a:srgbClr val="008000"/>
                </a:solidFill>
              </a:rPr>
            </a:br>
            <a:r>
              <a:rPr lang="es-ES" sz="2400" b="1" dirty="0">
                <a:solidFill>
                  <a:srgbClr val="008000"/>
                </a:solidFill>
              </a:rPr>
              <a:t>NUEVA MEDICACIÓN ahora se convierten en ............</a:t>
            </a:r>
            <a:endParaRPr lang="es-ES_tradnl" sz="2400" dirty="0">
              <a:solidFill>
                <a:srgbClr val="008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A7E104-A8BA-4AF9-9406-4EF20E115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4114800" cy="411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36A000-0170-413C-AC5E-6F1453E27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438400"/>
            <a:ext cx="4391742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74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E393E-A53C-44F1-8F81-F4CDD05DAE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2" y="3810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rgbClr val="008000"/>
                </a:solidFill>
              </a:rPr>
              <a:t>Tu TIENDA de COMESTIBLES y COMIDA.</a:t>
            </a:r>
            <a:endParaRPr lang="es-ES_tradnl" sz="3200" b="1" dirty="0">
              <a:solidFill>
                <a:srgbClr val="008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13E684-1331-4499-9258-609E92DDE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7007979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97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039AE-D54D-4A21-85A8-4C62F624CC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6096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200" b="1" dirty="0">
                <a:solidFill>
                  <a:srgbClr val="008000"/>
                </a:solidFill>
              </a:rPr>
              <a:t>LOS PACIENTES no siempre son COMPROMETIDOS CON TOMAR MEDICAMENTOS, pero las PERSONAS siempre son CUMPLIDAS con COMER ALIMENTO</a:t>
            </a:r>
            <a:br>
              <a:rPr lang="es-ES_tradnl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r>
              <a:rPr lang="en-US" sz="3600" b="1" dirty="0">
                <a:solidFill>
                  <a:srgbClr val="008000"/>
                </a:solidFill>
              </a:rPr>
              <a:t>www.lower6app.com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619DE7-96A9-41D1-A363-AFEBB5EA1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3708400" cy="370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4FB504-AFC3-4525-AADB-F128EA233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478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27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008000"/>
                </a:solidFill>
              </a:rPr>
              <a:t>Temas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543800" cy="2667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200" b="1" dirty="0">
                <a:solidFill>
                  <a:srgbClr val="008000"/>
                </a:solidFill>
                <a:cs typeface="Futura Condensed"/>
              </a:rPr>
              <a:t>1) Cómo preparar una comida de índice glucémico bajo (RECETA)  </a:t>
            </a:r>
          </a:p>
          <a:p>
            <a:pPr marL="0" indent="0">
              <a:buNone/>
            </a:pPr>
            <a:r>
              <a:rPr lang="es-ES" sz="2200" b="1" dirty="0">
                <a:solidFill>
                  <a:srgbClr val="008000"/>
                </a:solidFill>
                <a:cs typeface="Futura Condensed"/>
              </a:rPr>
              <a:t>2) Cómo comprar alimentos de bajo índice glucémico ya preparados en su área local.  </a:t>
            </a:r>
          </a:p>
          <a:p>
            <a:pPr marL="0" indent="0">
              <a:buNone/>
            </a:pPr>
            <a:r>
              <a:rPr lang="es-ES" sz="2200" b="1" dirty="0">
                <a:solidFill>
                  <a:srgbClr val="008000"/>
                </a:solidFill>
                <a:cs typeface="Futura Condensed"/>
              </a:rPr>
              <a:t>3) ¿Cómo puede ampliar sus opciones de alimentos de sabor saludable?</a:t>
            </a:r>
          </a:p>
          <a:p>
            <a:pPr marL="0" indent="0">
              <a:buNone/>
            </a:pPr>
            <a:r>
              <a:rPr lang="es-ES" sz="2200" b="1" dirty="0">
                <a:solidFill>
                  <a:srgbClr val="008000"/>
                </a:solidFill>
                <a:cs typeface="Futura Condensed"/>
              </a:rPr>
              <a:t>4) Cómo buscar un fabricante de alimentos y los alimentos de bajo índice glucémico que ofrecen.</a:t>
            </a:r>
            <a:endParaRPr lang="es-ES_tradnl" sz="2200" b="1" dirty="0">
              <a:solidFill>
                <a:srgbClr val="008000"/>
              </a:solidFill>
              <a:cs typeface="Futu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051388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381000"/>
            <a:ext cx="7927975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dirty="0">
                <a:solidFill>
                  <a:srgbClr val="008000"/>
                </a:solidFill>
              </a:rPr>
              <a:t>Cómo preparar una comida de índice glucémico bajo. (RECETAS)</a:t>
            </a:r>
            <a:endParaRPr lang="es-ES_tradnl" sz="3200" b="1" dirty="0">
              <a:solidFill>
                <a:srgbClr val="008000"/>
              </a:solidFill>
            </a:endParaRPr>
          </a:p>
        </p:txBody>
      </p:sp>
      <p:pic>
        <p:nvPicPr>
          <p:cNvPr id="3" name="Imagen 2" descr="WhatsApp Image 2019-07-20 at 12.32.27 PM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" t="3624" r="1074" b="24878"/>
          <a:stretch/>
        </p:blipFill>
        <p:spPr>
          <a:xfrm>
            <a:off x="4495800" y="1371600"/>
            <a:ext cx="3733800" cy="4829847"/>
          </a:xfrm>
          <a:prstGeom prst="rect">
            <a:avLst/>
          </a:prstGeom>
          <a:ln w="28575" cmpd="sng">
            <a:solidFill>
              <a:srgbClr val="008000"/>
            </a:solidFill>
          </a:ln>
        </p:spPr>
      </p:pic>
      <p:sp>
        <p:nvSpPr>
          <p:cNvPr id="4" name="CuadroTexto 3"/>
          <p:cNvSpPr txBox="1"/>
          <p:nvPr/>
        </p:nvSpPr>
        <p:spPr>
          <a:xfrm>
            <a:off x="1143000" y="3124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1. Introduzca "Tortilla" en la ventanas de búsqueda</a:t>
            </a:r>
            <a:endParaRPr lang="es-ES_tradnl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43000" y="3124200"/>
            <a:ext cx="2895600" cy="685800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alibri"/>
              <a:cs typeface="Calibri"/>
            </a:endParaRPr>
          </a:p>
        </p:txBody>
      </p:sp>
      <p:sp>
        <p:nvSpPr>
          <p:cNvPr id="6" name="Flecha derecha 5"/>
          <p:cNvSpPr/>
          <p:nvPr/>
        </p:nvSpPr>
        <p:spPr>
          <a:xfrm>
            <a:off x="4038600" y="3352800"/>
            <a:ext cx="762000" cy="30480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1427907" y="4724400"/>
            <a:ext cx="2350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2.Haga clic en el botón </a:t>
            </a:r>
          </a:p>
          <a:p>
            <a:pPr algn="ctr"/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de búsqueda</a:t>
            </a:r>
            <a:endParaRPr lang="es-ES_tradnl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295400" y="4724400"/>
            <a:ext cx="2667000" cy="685800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alibri"/>
              <a:cs typeface="Calibri"/>
            </a:endParaRPr>
          </a:p>
        </p:txBody>
      </p:sp>
      <p:sp>
        <p:nvSpPr>
          <p:cNvPr id="10" name="Flecha derecha 9"/>
          <p:cNvSpPr/>
          <p:nvPr/>
        </p:nvSpPr>
        <p:spPr>
          <a:xfrm>
            <a:off x="3962400" y="4876800"/>
            <a:ext cx="914400" cy="30480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7153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>
                <a:solidFill>
                  <a:srgbClr val="008000"/>
                </a:solidFill>
              </a:rPr>
              <a:t>Los resultados para TORTILLAS se agrupan por SIMILAR sabores y se visualizan ÍNDICE GLUCÉMICO.</a:t>
            </a:r>
            <a:endParaRPr lang="es-ES_tradnl" sz="2400" b="1" dirty="0">
              <a:solidFill>
                <a:srgbClr val="008000"/>
              </a:solidFill>
            </a:endParaRPr>
          </a:p>
        </p:txBody>
      </p:sp>
      <p:pic>
        <p:nvPicPr>
          <p:cNvPr id="3" name="Imagen 2" descr="WhatsApp Image 2019-07-20 at 2.40.52 PM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0" b="10695"/>
          <a:stretch/>
        </p:blipFill>
        <p:spPr>
          <a:xfrm>
            <a:off x="5181600" y="1295400"/>
            <a:ext cx="3276600" cy="4910241"/>
          </a:xfrm>
          <a:prstGeom prst="rect">
            <a:avLst/>
          </a:prstGeom>
          <a:ln w="28575" cmpd="sng">
            <a:solidFill>
              <a:srgbClr val="008000"/>
            </a:solidFill>
          </a:ln>
        </p:spPr>
      </p:pic>
      <p:sp>
        <p:nvSpPr>
          <p:cNvPr id="4" name="CuadroTexto 3"/>
          <p:cNvSpPr txBox="1"/>
          <p:nvPr/>
        </p:nvSpPr>
        <p:spPr>
          <a:xfrm>
            <a:off x="609600" y="38862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Si desea comer la tortilla con sabor "MAÍZ” DEL ÍNDICE GLICÉMICO BAJO, </a:t>
            </a:r>
          </a:p>
          <a:p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haga clic en el botón con UNA LLAMA </a:t>
            </a:r>
          </a:p>
          <a:p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y descubra la información</a:t>
            </a:r>
            <a:r>
              <a:rPr lang="es-ES" dirty="0">
                <a:latin typeface="Calibri"/>
                <a:cs typeface="Calibri"/>
              </a:rPr>
              <a:t>.</a:t>
            </a:r>
            <a:endParaRPr lang="es-ES_tradnl" dirty="0">
              <a:latin typeface="Calibri"/>
              <a:cs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09600" y="3886200"/>
            <a:ext cx="4267200" cy="1219200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 derecha 5"/>
          <p:cNvSpPr/>
          <p:nvPr/>
        </p:nvSpPr>
        <p:spPr>
          <a:xfrm>
            <a:off x="4876800" y="4343400"/>
            <a:ext cx="381000" cy="30480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534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763000" cy="762000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rgbClr val="008000"/>
                </a:solidFill>
              </a:rPr>
              <a:t>Receta de una llama</a:t>
            </a:r>
            <a:br>
              <a:rPr lang="es-ES" sz="2800" b="1" dirty="0">
                <a:solidFill>
                  <a:srgbClr val="008000"/>
                </a:solidFill>
              </a:rPr>
            </a:br>
            <a:r>
              <a:rPr lang="es-ES" sz="2800" b="1" dirty="0">
                <a:solidFill>
                  <a:srgbClr val="008000"/>
                </a:solidFill>
              </a:rPr>
              <a:t> (no hay fabricante de alimentos listado)</a:t>
            </a:r>
            <a:endParaRPr lang="es-ES_tradnl" sz="2800" b="1" dirty="0">
              <a:solidFill>
                <a:srgbClr val="008000"/>
              </a:solidFill>
            </a:endParaRPr>
          </a:p>
        </p:txBody>
      </p:sp>
      <p:pic>
        <p:nvPicPr>
          <p:cNvPr id="3" name="Imagen 2" descr="WhatsApp Image 2019-07-20 at 3.24.51 PM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5" b="33431"/>
          <a:stretch/>
        </p:blipFill>
        <p:spPr>
          <a:xfrm>
            <a:off x="4495800" y="1295400"/>
            <a:ext cx="4268551" cy="4749228"/>
          </a:xfrm>
          <a:prstGeom prst="rect">
            <a:avLst/>
          </a:prstGeom>
          <a:ln w="38100" cmpd="sng">
            <a:solidFill>
              <a:srgbClr val="008000"/>
            </a:solidFill>
          </a:ln>
        </p:spPr>
      </p:pic>
      <p:sp>
        <p:nvSpPr>
          <p:cNvPr id="5" name="CuadroTexto 4"/>
          <p:cNvSpPr txBox="1"/>
          <p:nvPr/>
        </p:nvSpPr>
        <p:spPr>
          <a:xfrm>
            <a:off x="450169" y="3276600"/>
            <a:ext cx="363543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En este caso, la aplicación sugiere</a:t>
            </a:r>
          </a:p>
          <a:p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 una receta.</a:t>
            </a:r>
          </a:p>
          <a:p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 Coma una "Tortilla de maíz, servida </a:t>
            </a:r>
          </a:p>
          <a:p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con puré de frijoles pintos refritos</a:t>
            </a:r>
          </a:p>
          <a:p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 y salsa de tomate” esta comida </a:t>
            </a:r>
          </a:p>
          <a:p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tiene un índice glucémico bajo.</a:t>
            </a:r>
            <a:endParaRPr lang="es-ES_tradnl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81000" y="3200400"/>
            <a:ext cx="3733800" cy="1828800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derecha 6"/>
          <p:cNvSpPr/>
          <p:nvPr/>
        </p:nvSpPr>
        <p:spPr>
          <a:xfrm>
            <a:off x="4114800" y="4267200"/>
            <a:ext cx="2057400" cy="38100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7641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4600" y="228600"/>
            <a:ext cx="3810000" cy="733425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rgbClr val="008000"/>
                </a:solidFill>
              </a:rPr>
              <a:t>Receta de 4 Llamas</a:t>
            </a:r>
            <a:endParaRPr lang="es-ES_tradnl" sz="2000" b="1" dirty="0">
              <a:solidFill>
                <a:srgbClr val="008000"/>
              </a:solidFill>
            </a:endParaRPr>
          </a:p>
        </p:txBody>
      </p:sp>
      <p:pic>
        <p:nvPicPr>
          <p:cNvPr id="4" name="Imagen 3" descr="WhatsApp Image 2019-07-20 at 4.14.05 PM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0" b="31321"/>
          <a:stretch/>
        </p:blipFill>
        <p:spPr>
          <a:xfrm>
            <a:off x="4876800" y="1295400"/>
            <a:ext cx="3723739" cy="4267200"/>
          </a:xfrm>
          <a:prstGeom prst="rect">
            <a:avLst/>
          </a:prstGeom>
          <a:ln w="38100" cmpd="sng">
            <a:solidFill>
              <a:srgbClr val="008000"/>
            </a:solidFill>
          </a:ln>
        </p:spPr>
      </p:pic>
      <p:sp>
        <p:nvSpPr>
          <p:cNvPr id="5" name="CuadroTexto 4"/>
          <p:cNvSpPr txBox="1"/>
          <p:nvPr/>
        </p:nvSpPr>
        <p:spPr>
          <a:xfrm>
            <a:off x="319133" y="2908637"/>
            <a:ext cx="43909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Pero si hacemos clic en el cuadro </a:t>
            </a:r>
          </a:p>
          <a:p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con 4 llamas, un índice glucémico alto,</a:t>
            </a:r>
          </a:p>
          <a:p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 pero de la misma tortilla SIN SABOR, </a:t>
            </a:r>
          </a:p>
          <a:p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la APP nos dice: Si freímos </a:t>
            </a:r>
          </a:p>
          <a:p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el maíz, Tortilla y sírvala con papa cruda,</a:t>
            </a:r>
          </a:p>
          <a:p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 tomate fresco y lechuga. Las comidas son</a:t>
            </a:r>
          </a:p>
          <a:p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 ahora una comida de alto índice glucémico.</a:t>
            </a:r>
            <a:endParaRPr lang="es-ES_tradnl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04800" y="2895600"/>
            <a:ext cx="4419600" cy="2057400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derecha 6"/>
          <p:cNvSpPr/>
          <p:nvPr/>
        </p:nvSpPr>
        <p:spPr>
          <a:xfrm>
            <a:off x="4724400" y="3886200"/>
            <a:ext cx="1600200" cy="22860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2773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991600" cy="855663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rgbClr val="008000"/>
                </a:solidFill>
              </a:rPr>
              <a:t>Cómo comprar alimentos de bajo índice glucémico ya </a:t>
            </a:r>
            <a:br>
              <a:rPr lang="es-ES" sz="2800" b="1" dirty="0">
                <a:solidFill>
                  <a:srgbClr val="008000"/>
                </a:solidFill>
              </a:rPr>
            </a:br>
            <a:r>
              <a:rPr lang="es-ES" sz="2800" b="1" dirty="0">
                <a:solidFill>
                  <a:srgbClr val="008000"/>
                </a:solidFill>
              </a:rPr>
              <a:t>preparados en su área local</a:t>
            </a:r>
            <a:endParaRPr lang="es-ES_tradnl" sz="2800" b="1" dirty="0">
              <a:solidFill>
                <a:srgbClr val="008000"/>
              </a:solidFill>
            </a:endParaRPr>
          </a:p>
        </p:txBody>
      </p:sp>
      <p:pic>
        <p:nvPicPr>
          <p:cNvPr id="3" name="Imagen 2" descr="WhatsApp Image 2019-07-20 at 4.38.34 PM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0" b="27571"/>
          <a:stretch/>
        </p:blipFill>
        <p:spPr>
          <a:xfrm>
            <a:off x="4572000" y="1447800"/>
            <a:ext cx="3857625" cy="4677827"/>
          </a:xfrm>
          <a:prstGeom prst="rect">
            <a:avLst/>
          </a:prstGeom>
          <a:ln w="38100" cmpd="sng">
            <a:solidFill>
              <a:srgbClr val="008000"/>
            </a:solidFill>
          </a:ln>
        </p:spPr>
      </p:pic>
      <p:sp>
        <p:nvSpPr>
          <p:cNvPr id="4" name="CuadroTexto 3"/>
          <p:cNvSpPr txBox="1"/>
          <p:nvPr/>
        </p:nvSpPr>
        <p:spPr>
          <a:xfrm>
            <a:off x="685800" y="3200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1.Realiza una búsqueda de “pasta”</a:t>
            </a:r>
          </a:p>
          <a:p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y veamos los resultados.</a:t>
            </a:r>
            <a:endParaRPr lang="es-ES_tradnl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85800" y="3200400"/>
            <a:ext cx="3429000" cy="685800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 derecha 5"/>
          <p:cNvSpPr/>
          <p:nvPr/>
        </p:nvSpPr>
        <p:spPr>
          <a:xfrm>
            <a:off x="4114800" y="3505200"/>
            <a:ext cx="762000" cy="22860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1427907" y="4800600"/>
            <a:ext cx="2392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2.Haga clic en el botón </a:t>
            </a:r>
          </a:p>
          <a:p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de búsqueda</a:t>
            </a:r>
            <a:endParaRPr lang="es-ES_tradnl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295400" y="4800600"/>
            <a:ext cx="2667000" cy="685800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derecha 9"/>
          <p:cNvSpPr/>
          <p:nvPr/>
        </p:nvSpPr>
        <p:spPr>
          <a:xfrm>
            <a:off x="3962400" y="4953000"/>
            <a:ext cx="914400" cy="30480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7071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1325"/>
            <a:ext cx="9144000" cy="701675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>
                <a:solidFill>
                  <a:srgbClr val="008000"/>
                </a:solidFill>
              </a:rPr>
              <a:t>Digamos que usted quiere comer PASTA DE SABOR DE ARROZ, que es un ÍNDICE GLUCÉMICO BAJO</a:t>
            </a:r>
            <a:endParaRPr lang="es-ES_tradnl" sz="2400" dirty="0">
              <a:solidFill>
                <a:srgbClr val="008000"/>
              </a:solidFill>
            </a:endParaRPr>
          </a:p>
        </p:txBody>
      </p:sp>
      <p:pic>
        <p:nvPicPr>
          <p:cNvPr id="3" name="Imagen 2" descr="WhatsApp Image 2019-07-20 at 4.46.48 PM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0" b="25913"/>
          <a:stretch/>
        </p:blipFill>
        <p:spPr>
          <a:xfrm>
            <a:off x="4648200" y="1295400"/>
            <a:ext cx="3857625" cy="4782565"/>
          </a:xfrm>
          <a:prstGeom prst="rect">
            <a:avLst/>
          </a:prstGeom>
          <a:ln w="38100" cmpd="sng">
            <a:solidFill>
              <a:srgbClr val="008000"/>
            </a:solidFill>
          </a:ln>
        </p:spPr>
      </p:pic>
      <p:sp>
        <p:nvSpPr>
          <p:cNvPr id="4" name="CuadroTexto 3"/>
          <p:cNvSpPr txBox="1"/>
          <p:nvPr/>
        </p:nvSpPr>
        <p:spPr>
          <a:xfrm>
            <a:off x="735907" y="2362200"/>
            <a:ext cx="31877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1 Llama </a:t>
            </a:r>
          </a:p>
          <a:p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clic en el recuadro que muestra</a:t>
            </a:r>
          </a:p>
          <a:p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 esta opción.</a:t>
            </a:r>
            <a:endParaRPr lang="es-ES_tradnl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85800" y="2286000"/>
            <a:ext cx="3276600" cy="1066800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 derecha 5"/>
          <p:cNvSpPr/>
          <p:nvPr/>
        </p:nvSpPr>
        <p:spPr>
          <a:xfrm>
            <a:off x="3962400" y="2590800"/>
            <a:ext cx="914400" cy="30480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0423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39738"/>
            <a:ext cx="9144000" cy="1008062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>
                <a:solidFill>
                  <a:srgbClr val="008000"/>
                </a:solidFill>
              </a:rPr>
              <a:t>La aplicación sugiere que esto no es una RECETA sino un ALIMENTO PARA LA COMPRA. (</a:t>
            </a:r>
            <a:r>
              <a:rPr lang="es-ES" sz="2400" b="1" dirty="0" err="1">
                <a:solidFill>
                  <a:srgbClr val="008000"/>
                </a:solidFill>
              </a:rPr>
              <a:t>Freedom</a:t>
            </a:r>
            <a:r>
              <a:rPr lang="es-ES" sz="2400" b="1" dirty="0">
                <a:solidFill>
                  <a:srgbClr val="008000"/>
                </a:solidFill>
              </a:rPr>
              <a:t> </a:t>
            </a:r>
            <a:r>
              <a:rPr lang="es-ES" sz="2400" b="1" dirty="0" err="1">
                <a:solidFill>
                  <a:srgbClr val="008000"/>
                </a:solidFill>
              </a:rPr>
              <a:t>Foods</a:t>
            </a:r>
            <a:r>
              <a:rPr lang="es-ES" sz="2400" b="1" dirty="0">
                <a:solidFill>
                  <a:srgbClr val="008000"/>
                </a:solidFill>
              </a:rPr>
              <a:t> es el FABRICANTE)</a:t>
            </a:r>
            <a:endParaRPr lang="es-ES_tradnl" sz="2400" dirty="0">
              <a:solidFill>
                <a:srgbClr val="008000"/>
              </a:solidFill>
            </a:endParaRPr>
          </a:p>
        </p:txBody>
      </p:sp>
      <p:pic>
        <p:nvPicPr>
          <p:cNvPr id="3" name="Imagen 2" descr="WhatsApp Image 2019-07-20 at 4.47.27 PM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6" b="28992"/>
          <a:stretch/>
        </p:blipFill>
        <p:spPr>
          <a:xfrm>
            <a:off x="4724400" y="1510155"/>
            <a:ext cx="3857625" cy="4603895"/>
          </a:xfrm>
          <a:prstGeom prst="rect">
            <a:avLst/>
          </a:prstGeom>
          <a:ln w="38100" cmpd="sng">
            <a:solidFill>
              <a:srgbClr val="008000"/>
            </a:solidFill>
          </a:ln>
        </p:spPr>
      </p:pic>
      <p:sp>
        <p:nvSpPr>
          <p:cNvPr id="4" name="CuadroTexto 3"/>
          <p:cNvSpPr txBox="1"/>
          <p:nvPr/>
        </p:nvSpPr>
        <p:spPr>
          <a:xfrm>
            <a:off x="914400" y="3352800"/>
            <a:ext cx="2954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8000"/>
                </a:solidFill>
                <a:latin typeface="Calibri"/>
                <a:cs typeface="Calibri"/>
              </a:rPr>
              <a:t>Comida para comprar</a:t>
            </a:r>
            <a:endParaRPr lang="es-ES_tradnl" sz="2400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38200" y="3276600"/>
            <a:ext cx="3124200" cy="609600"/>
          </a:xfrm>
          <a:prstGeom prst="rect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alibri"/>
              <a:cs typeface="Calibri"/>
            </a:endParaRPr>
          </a:p>
        </p:txBody>
      </p:sp>
      <p:sp>
        <p:nvSpPr>
          <p:cNvPr id="6" name="Flecha derecha 5"/>
          <p:cNvSpPr/>
          <p:nvPr/>
        </p:nvSpPr>
        <p:spPr>
          <a:xfrm>
            <a:off x="3962400" y="3505200"/>
            <a:ext cx="1143000" cy="30480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57273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Aventura">
  <a:themeElements>
    <a:clrScheme name="Aventura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Aventura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Aventu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Aventura.thmx</Template>
  <TotalTime>432</TotalTime>
  <Words>663</Words>
  <Application>Microsoft Office PowerPoint</Application>
  <PresentationFormat>On-screen Show (4:3)</PresentationFormat>
  <Paragraphs>61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Calisto MT</vt:lpstr>
      <vt:lpstr>Wingdings</vt:lpstr>
      <vt:lpstr>Aventura</vt:lpstr>
      <vt:lpstr>Lower6 APP </vt:lpstr>
      <vt:lpstr>Temas</vt:lpstr>
      <vt:lpstr>Cómo preparar una comida de índice glucémico bajo. (RECETAS)</vt:lpstr>
      <vt:lpstr>Los resultados para TORTILLAS se agrupan por SIMILAR sabores y se visualizan ÍNDICE GLUCÉMICO.</vt:lpstr>
      <vt:lpstr>Receta de una llama  (no hay fabricante de alimentos listado)</vt:lpstr>
      <vt:lpstr>Receta de 4 Llamas</vt:lpstr>
      <vt:lpstr>Cómo comprar alimentos de bajo índice glucémico ya  preparados en su área local</vt:lpstr>
      <vt:lpstr>Digamos que usted quiere comer PASTA DE SABOR DE ARROZ, que es un ÍNDICE GLUCÉMICO BAJO</vt:lpstr>
      <vt:lpstr>La aplicación sugiere que esto no es una RECETA sino un ALIMENTO PARA LA COMPRA. (Freedom Foods es el FABRICANTE)</vt:lpstr>
      <vt:lpstr>Puede ir a cualquier motor de búsqueda de Internet y escribir lo siguiente;</vt:lpstr>
      <vt:lpstr>PowerPoint Presentation</vt:lpstr>
      <vt:lpstr>Digamos que queremos buscar alimentos fabricados por KELLOGG. </vt:lpstr>
      <vt:lpstr>El sabor, índice glucémico de los alimentos producidos por KELLOGG.</vt:lpstr>
      <vt:lpstr>¿Cómo puede ampliar sus opciones de alimentos de sabor saludable?</vt:lpstr>
      <vt:lpstr>PowerPoint Presentation</vt:lpstr>
      <vt:lpstr>Con la aplicación de teléfono Lower 6, su FARMACIA ADICIONAL y  NUEVA MEDICACIÓN ahora se convierten en ............</vt:lpstr>
      <vt:lpstr>Tu TIENDA de COMESTIBLES y COMIDA.</vt:lpstr>
      <vt:lpstr>LOS PACIENTES no siempre son COMPROMETIDOS CON TOMAR MEDICAMENTOS, pero las PERSONAS siempre son CUMPLIDAS con COMER ALIMENTO                   www.lower6app.com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Gracie Martinez</dc:creator>
  <cp:lastModifiedBy>Dr Ross</cp:lastModifiedBy>
  <cp:revision>49</cp:revision>
  <dcterms:created xsi:type="dcterms:W3CDTF">2018-11-30T22:14:18Z</dcterms:created>
  <dcterms:modified xsi:type="dcterms:W3CDTF">2020-11-10T12:24:15Z</dcterms:modified>
</cp:coreProperties>
</file>